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7559675" cx="10691800"/>
  <p:notesSz cx="6858000" cy="9144000"/>
  <p:embeddedFontLs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OpenSans-regular.fntdata"/><Relationship Id="rId21" Type="http://schemas.openxmlformats.org/officeDocument/2006/relationships/slide" Target="slides/slide16.xml"/><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3d289c7b54_0_2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3d289c7b54_0_2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g33d289c7b54_0_2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3d289c7b54_0_34: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3d289c7b54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g33d289c7b54_0_3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3d289c7b54_0_4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3d289c7b54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g33d289c7b54_0_4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3d289c7b54_0_4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3d289c7b54_0_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g33d289c7b54_0_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3d289c7b54_0_5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3d289c7b54_0_5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g33d289c7b54_0_5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3d289c7b54_0_6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3d289c7b54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g33d289c7b54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3d289c7b54_0_7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3d289c7b54_0_7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g33d289c7b54_0_7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d289c7b54_0_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d289c7b54_0_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g33d289c7b54_0_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3d289c7b54_0_7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3d289c7b54_0_7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g33d289c7b54_0_7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3d289c7b54_0_8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3d289c7b54_0_8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g33d289c7b54_0_8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3d289c7b54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g33d289c7b54_0_1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3d289c7b54_0_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3d289c7b54_0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g33d289c7b54_0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3d289c7b54_0_2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3d289c7b54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g33d289c7b54_0_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19.png"/><Relationship Id="rId13" Type="http://schemas.openxmlformats.org/officeDocument/2006/relationships/image" Target="../media/image2.png"/><Relationship Id="rId12"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6.png"/><Relationship Id="rId4" Type="http://schemas.openxmlformats.org/officeDocument/2006/relationships/image" Target="../media/image12.png"/><Relationship Id="rId9" Type="http://schemas.openxmlformats.org/officeDocument/2006/relationships/image" Target="../media/image13.png"/><Relationship Id="rId15" Type="http://schemas.openxmlformats.org/officeDocument/2006/relationships/image" Target="../media/image17.png"/><Relationship Id="rId14" Type="http://schemas.openxmlformats.org/officeDocument/2006/relationships/image" Target="../media/image20.png"/><Relationship Id="rId17" Type="http://schemas.openxmlformats.org/officeDocument/2006/relationships/image" Target="../media/image3.png"/><Relationship Id="rId16" Type="http://schemas.openxmlformats.org/officeDocument/2006/relationships/image" Target="../media/image21.png"/><Relationship Id="rId5" Type="http://schemas.openxmlformats.org/officeDocument/2006/relationships/image" Target="../media/image2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6.png"/><Relationship Id="rId4" Type="http://schemas.openxmlformats.org/officeDocument/2006/relationships/image" Target="../media/image12.png"/><Relationship Id="rId5" Type="http://schemas.openxmlformats.org/officeDocument/2006/relationships/image" Target="../media/image2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5.png"/><Relationship Id="rId4" Type="http://schemas.openxmlformats.org/officeDocument/2006/relationships/image" Target="../media/image15.png"/><Relationship Id="rId5" Type="http://schemas.openxmlformats.org/officeDocument/2006/relationships/image" Target="../media/image14.png"/><Relationship Id="rId6" Type="http://schemas.openxmlformats.org/officeDocument/2006/relationships/image" Target="../media/image16.png"/><Relationship Id="rId7" Type="http://schemas.openxmlformats.org/officeDocument/2006/relationships/image" Target="../media/image12.png"/><Relationship Id="rId8" Type="http://schemas.openxmlformats.org/officeDocument/2006/relationships/image" Target="../media/image2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2.png"/><Relationship Id="rId4" Type="http://schemas.openxmlformats.org/officeDocument/2006/relationships/image" Target="../media/image23.png"/><Relationship Id="rId5"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6" name="Shape 16"/>
        <p:cNvGrpSpPr/>
        <p:nvPr/>
      </p:nvGrpSpPr>
      <p:grpSpPr>
        <a:xfrm>
          <a:off x="0" y="0"/>
          <a:ext cx="0" cy="0"/>
          <a:chOff x="0" y="0"/>
          <a:chExt cx="0" cy="0"/>
        </a:xfrm>
      </p:grpSpPr>
      <p:sp>
        <p:nvSpPr>
          <p:cNvPr id="17" name="Google Shape;17;p2"/>
          <p:cNvSpPr/>
          <p:nvPr/>
        </p:nvSpPr>
        <p:spPr>
          <a:xfrm>
            <a:off x="1025525" y="1983572"/>
            <a:ext cx="8640763" cy="4316627"/>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9" name="Google Shape;19;p2"/>
          <p:cNvPicPr preferRelativeResize="0"/>
          <p:nvPr/>
        </p:nvPicPr>
        <p:blipFill rotWithShape="1">
          <a:blip r:embed="rId2">
            <a:alphaModFix/>
          </a:blip>
          <a:srcRect b="0" l="0" r="0" t="0"/>
          <a:stretch/>
        </p:blipFill>
        <p:spPr>
          <a:xfrm>
            <a:off x="1025525" y="1983572"/>
            <a:ext cx="3959225" cy="720090"/>
          </a:xfrm>
          <a:prstGeom prst="rect">
            <a:avLst/>
          </a:prstGeom>
          <a:noFill/>
          <a:ln>
            <a:noFill/>
          </a:ln>
        </p:spPr>
      </p:pic>
      <p:sp>
        <p:nvSpPr>
          <p:cNvPr id="20" name="Google Shape;20;p2"/>
          <p:cNvSpPr txBox="1"/>
          <p:nvPr>
            <p:ph type="ctrTitle"/>
          </p:nvPr>
        </p:nvSpPr>
        <p:spPr>
          <a:xfrm>
            <a:off x="1385877" y="3070227"/>
            <a:ext cx="7920115" cy="1087764"/>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22" name="Google Shape;22;p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23" name="Google Shape;23;p2"/>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j z dopiskiem dofinansowane przez Unię Europejską" id="24" name="Google Shape;24;p2"/>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25" name="Google Shape;25;p2"/>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pic>
        <p:nvPicPr>
          <p:cNvPr id="26" name="Google Shape;26;p2"/>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27" name="Google Shape;27;p2"/>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28" name="Google Shape;28;p2"/>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29" name="Google Shape;29;p2"/>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30" name="Google Shape;30;p2"/>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31" name="Google Shape;31;p2"/>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32" name="Google Shape;32;p2"/>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33" name="Google Shape;33;p2"/>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34" name="Google Shape;34;p2"/>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35" name="Google Shape;35;p2"/>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36" name="Google Shape;36;p2"/>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37" name="Google Shape;37;p2"/>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91" name="Shape 91"/>
        <p:cNvGrpSpPr/>
        <p:nvPr/>
      </p:nvGrpSpPr>
      <p:grpSpPr>
        <a:xfrm>
          <a:off x="0" y="0"/>
          <a:ext cx="0" cy="0"/>
          <a:chOff x="0" y="0"/>
          <a:chExt cx="0" cy="0"/>
        </a:xfrm>
      </p:grpSpPr>
      <p:sp>
        <p:nvSpPr>
          <p:cNvPr id="92" name="Google Shape;92;p11"/>
          <p:cNvSpPr/>
          <p:nvPr/>
        </p:nvSpPr>
        <p:spPr>
          <a:xfrm>
            <a:off x="2465388" y="4500563"/>
            <a:ext cx="8226426"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11"/>
          <p:cNvSpPr/>
          <p:nvPr>
            <p:ph idx="2" type="pic"/>
          </p:nvPr>
        </p:nvSpPr>
        <p:spPr>
          <a:xfrm>
            <a:off x="1025525" y="0"/>
            <a:ext cx="8640763" cy="5221288"/>
          </a:xfrm>
          <a:prstGeom prst="rect">
            <a:avLst/>
          </a:prstGeom>
          <a:solidFill>
            <a:srgbClr val="F2F2F2"/>
          </a:solidFill>
          <a:ln>
            <a:noFill/>
          </a:ln>
        </p:spPr>
      </p:sp>
      <p:pic>
        <p:nvPicPr>
          <p:cNvPr descr="Obraz zawierający tekst&#10;&#10;Opis wygenerowany automatycznie" id="94" name="Google Shape;94;p11"/>
          <p:cNvPicPr preferRelativeResize="0"/>
          <p:nvPr/>
        </p:nvPicPr>
        <p:blipFill rotWithShape="1">
          <a:blip r:embed="rId2">
            <a:alphaModFix/>
          </a:blip>
          <a:srcRect b="0" l="0" r="0" t="0"/>
          <a:stretch/>
        </p:blipFill>
        <p:spPr>
          <a:xfrm>
            <a:off x="2466975" y="4500563"/>
            <a:ext cx="3959225" cy="720090"/>
          </a:xfrm>
          <a:prstGeom prst="rect">
            <a:avLst/>
          </a:prstGeom>
          <a:noFill/>
          <a:ln>
            <a:noFill/>
          </a:ln>
        </p:spPr>
      </p:pic>
      <p:sp>
        <p:nvSpPr>
          <p:cNvPr id="95" name="Google Shape;95;p11"/>
          <p:cNvSpPr txBox="1"/>
          <p:nvPr>
            <p:ph type="title"/>
          </p:nvPr>
        </p:nvSpPr>
        <p:spPr>
          <a:xfrm>
            <a:off x="2825750" y="5593629"/>
            <a:ext cx="7559675" cy="705572"/>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96" name="Google Shape;96;p11"/>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97" name="Google Shape;97;p11"/>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98" name="Google Shape;98;p11"/>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38" name="Shape 38"/>
        <p:cNvGrpSpPr/>
        <p:nvPr/>
      </p:nvGrpSpPr>
      <p:grpSpPr>
        <a:xfrm>
          <a:off x="0" y="0"/>
          <a:ext cx="0" cy="0"/>
          <a:chOff x="0" y="0"/>
          <a:chExt cx="0" cy="0"/>
        </a:xfrm>
      </p:grpSpPr>
      <p:sp>
        <p:nvSpPr>
          <p:cNvPr id="39" name="Google Shape;39;p3"/>
          <p:cNvSpPr/>
          <p:nvPr/>
        </p:nvSpPr>
        <p:spPr>
          <a:xfrm>
            <a:off x="1026613" y="1973818"/>
            <a:ext cx="8639675" cy="4326381"/>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0" name="Google Shape;40;p3"/>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41" name="Google Shape;41;p3"/>
          <p:cNvPicPr preferRelativeResize="0"/>
          <p:nvPr/>
        </p:nvPicPr>
        <p:blipFill rotWithShape="1">
          <a:blip r:embed="rId2">
            <a:alphaModFix/>
          </a:blip>
          <a:srcRect b="0" l="0" r="0" t="0"/>
          <a:stretch/>
        </p:blipFill>
        <p:spPr>
          <a:xfrm>
            <a:off x="1026760" y="1973818"/>
            <a:ext cx="3959225" cy="720090"/>
          </a:xfrm>
          <a:prstGeom prst="rect">
            <a:avLst/>
          </a:prstGeom>
          <a:noFill/>
          <a:ln>
            <a:noFill/>
          </a:ln>
        </p:spPr>
      </p:pic>
      <p:pic>
        <p:nvPicPr>
          <p:cNvPr id="42" name="Google Shape;42;p3"/>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43" name="Google Shape;43;p3"/>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44" name="Google Shape;44;p3"/>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45" name="Google Shape;45;p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47" name="Google Shape;47;p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48" name="Google Shape;48;p3"/>
          <p:cNvPicPr preferRelativeResize="0"/>
          <p:nvPr/>
        </p:nvPicPr>
        <p:blipFill rotWithShape="1">
          <a:blip r:embed="rId6">
            <a:alphaModFix/>
          </a:blip>
          <a:srcRect b="0" l="0" r="0" t="0"/>
          <a:stretch/>
        </p:blipFill>
        <p:spPr>
          <a:xfrm>
            <a:off x="792000" y="6371047"/>
            <a:ext cx="1621258" cy="949192"/>
          </a:xfrm>
          <a:prstGeom prst="rect">
            <a:avLst/>
          </a:prstGeom>
          <a:noFill/>
          <a:ln>
            <a:noFill/>
          </a:ln>
        </p:spPr>
      </p:pic>
      <p:pic>
        <p:nvPicPr>
          <p:cNvPr id="49" name="Google Shape;49;p3"/>
          <p:cNvPicPr preferRelativeResize="0"/>
          <p:nvPr/>
        </p:nvPicPr>
        <p:blipFill rotWithShape="1">
          <a:blip r:embed="rId7">
            <a:alphaModFix/>
          </a:blip>
          <a:srcRect b="0" l="0" r="0" t="0"/>
          <a:stretch/>
        </p:blipFill>
        <p:spPr>
          <a:xfrm>
            <a:off x="7272000" y="6371047"/>
            <a:ext cx="2633371" cy="949192"/>
          </a:xfrm>
          <a:prstGeom prst="rect">
            <a:avLst/>
          </a:prstGeom>
          <a:noFill/>
          <a:ln>
            <a:noFill/>
          </a:ln>
        </p:spPr>
      </p:pic>
      <p:pic>
        <p:nvPicPr>
          <p:cNvPr id="50" name="Google Shape;50;p3"/>
          <p:cNvPicPr preferRelativeResize="0"/>
          <p:nvPr/>
        </p:nvPicPr>
        <p:blipFill rotWithShape="1">
          <a:blip r:embed="rId8">
            <a:alphaModFix/>
          </a:blip>
          <a:srcRect b="0" l="0" r="0" t="0"/>
          <a:stretch/>
        </p:blipFill>
        <p:spPr>
          <a:xfrm>
            <a:off x="3722743" y="6370378"/>
            <a:ext cx="2239772" cy="950531"/>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51" name="Shape 51"/>
        <p:cNvGrpSpPr/>
        <p:nvPr/>
      </p:nvGrpSpPr>
      <p:grpSpPr>
        <a:xfrm>
          <a:off x="0" y="0"/>
          <a:ext cx="0" cy="0"/>
          <a:chOff x="0" y="0"/>
          <a:chExt cx="0" cy="0"/>
        </a:xfrm>
      </p:grpSpPr>
      <p:sp>
        <p:nvSpPr>
          <p:cNvPr id="52" name="Google Shape;52;p4"/>
          <p:cNvSpPr/>
          <p:nvPr/>
        </p:nvSpPr>
        <p:spPr>
          <a:xfrm>
            <a:off x="2825749" y="4500563"/>
            <a:ext cx="7196139" cy="215959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4"/>
          <p:cNvSpPr/>
          <p:nvPr>
            <p:ph idx="2" type="pic"/>
          </p:nvPr>
        </p:nvSpPr>
        <p:spPr>
          <a:xfrm>
            <a:off x="669925" y="0"/>
            <a:ext cx="6835775" cy="4859338"/>
          </a:xfrm>
          <a:prstGeom prst="rect">
            <a:avLst/>
          </a:prstGeom>
          <a:solidFill>
            <a:srgbClr val="F2F2F2"/>
          </a:solidFill>
          <a:ln>
            <a:noFill/>
          </a:ln>
        </p:spPr>
      </p:sp>
      <p:sp>
        <p:nvSpPr>
          <p:cNvPr id="54" name="Google Shape;54;p4"/>
          <p:cNvSpPr/>
          <p:nvPr/>
        </p:nvSpPr>
        <p:spPr>
          <a:xfrm>
            <a:off x="3905250" y="4500562"/>
            <a:ext cx="3600449" cy="359395"/>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5" name="Google Shape;55;p4"/>
          <p:cNvSpPr/>
          <p:nvPr/>
        </p:nvSpPr>
        <p:spPr>
          <a:xfrm>
            <a:off x="2825751" y="4500561"/>
            <a:ext cx="1079500" cy="3587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6" name="Google Shape;56;p4"/>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57" name="Shape 57"/>
        <p:cNvGrpSpPr/>
        <p:nvPr/>
      </p:nvGrpSpPr>
      <p:grpSpPr>
        <a:xfrm>
          <a:off x="0" y="0"/>
          <a:ext cx="0" cy="0"/>
          <a:chOff x="0" y="0"/>
          <a:chExt cx="0" cy="0"/>
        </a:xfrm>
      </p:grpSpPr>
      <p:sp>
        <p:nvSpPr>
          <p:cNvPr id="58" name="Google Shape;58;p5"/>
          <p:cNvSpPr/>
          <p:nvPr>
            <p:ph idx="2" type="pic"/>
          </p:nvPr>
        </p:nvSpPr>
        <p:spPr>
          <a:xfrm>
            <a:off x="0" y="0"/>
            <a:ext cx="6784975" cy="5221288"/>
          </a:xfrm>
          <a:prstGeom prst="rect">
            <a:avLst/>
          </a:prstGeom>
          <a:solidFill>
            <a:srgbClr val="F2F2F2"/>
          </a:solidFill>
          <a:ln>
            <a:noFill/>
          </a:ln>
        </p:spPr>
      </p:sp>
      <p:sp>
        <p:nvSpPr>
          <p:cNvPr id="59" name="Google Shape;59;p5"/>
          <p:cNvSpPr/>
          <p:nvPr/>
        </p:nvSpPr>
        <p:spPr>
          <a:xfrm>
            <a:off x="2825750" y="4500563"/>
            <a:ext cx="6840538"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0" name="Google Shape;60;p5"/>
          <p:cNvSpPr txBox="1"/>
          <p:nvPr>
            <p:ph type="ctrTitle"/>
          </p:nvPr>
        </p:nvSpPr>
        <p:spPr>
          <a:xfrm>
            <a:off x="3172808" y="5579563"/>
            <a:ext cx="6133117" cy="648546"/>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5"/>
          <p:cNvSpPr txBox="1"/>
          <p:nvPr>
            <p:ph idx="10" type="dt"/>
          </p:nvPr>
        </p:nvSpPr>
        <p:spPr>
          <a:xfrm>
            <a:off x="7866444" y="539750"/>
            <a:ext cx="1799844" cy="366725"/>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62" name="Google Shape;62;p5"/>
          <p:cNvPicPr preferRelativeResize="0"/>
          <p:nvPr/>
        </p:nvPicPr>
        <p:blipFill rotWithShape="1">
          <a:blip r:embed="rId2">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63" name="Google Shape;63;p5"/>
          <p:cNvPicPr preferRelativeResize="0"/>
          <p:nvPr/>
        </p:nvPicPr>
        <p:blipFill rotWithShape="1">
          <a:blip r:embed="rId3">
            <a:alphaModFix/>
          </a:blip>
          <a:srcRect b="0" l="0" r="0" t="0"/>
          <a:stretch/>
        </p:blipFill>
        <p:spPr>
          <a:xfrm>
            <a:off x="7272000" y="6371047"/>
            <a:ext cx="2633371" cy="949192"/>
          </a:xfrm>
          <a:prstGeom prst="rect">
            <a:avLst/>
          </a:prstGeom>
          <a:noFill/>
          <a:ln>
            <a:noFill/>
          </a:ln>
        </p:spPr>
      </p:pic>
      <p:pic>
        <p:nvPicPr>
          <p:cNvPr descr="barwy RP" id="64" name="Google Shape;64;p5"/>
          <p:cNvPicPr preferRelativeResize="0"/>
          <p:nvPr/>
        </p:nvPicPr>
        <p:blipFill rotWithShape="1">
          <a:blip r:embed="rId4">
            <a:alphaModFix/>
          </a:blip>
          <a:srcRect b="0" l="0" r="0" t="0"/>
          <a:stretch/>
        </p:blipFill>
        <p:spPr>
          <a:xfrm>
            <a:off x="3722743" y="6370378"/>
            <a:ext cx="2239772" cy="950531"/>
          </a:xfrm>
          <a:prstGeom prst="rect">
            <a:avLst/>
          </a:prstGeom>
          <a:noFill/>
          <a:ln>
            <a:noFill/>
          </a:ln>
        </p:spPr>
      </p:pic>
      <p:pic>
        <p:nvPicPr>
          <p:cNvPr descr="Obraz zawierający tekst&#10;&#10;Opis wygenerowany automatycznie" id="65" name="Google Shape;65;p5"/>
          <p:cNvPicPr preferRelativeResize="0"/>
          <p:nvPr/>
        </p:nvPicPr>
        <p:blipFill rotWithShape="1">
          <a:blip r:embed="rId5">
            <a:alphaModFix/>
          </a:blip>
          <a:srcRect b="0" l="0" r="0" t="0"/>
          <a:stretch/>
        </p:blipFill>
        <p:spPr>
          <a:xfrm>
            <a:off x="2825750" y="4500563"/>
            <a:ext cx="3959225"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66" name="Shape 66"/>
        <p:cNvGrpSpPr/>
        <p:nvPr/>
      </p:nvGrpSpPr>
      <p:grpSpPr>
        <a:xfrm>
          <a:off x="0" y="0"/>
          <a:ext cx="0" cy="0"/>
          <a:chOff x="0" y="0"/>
          <a:chExt cx="0" cy="0"/>
        </a:xfrm>
      </p:grpSpPr>
      <p:sp>
        <p:nvSpPr>
          <p:cNvPr id="67" name="Google Shape;67;p6"/>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6"/>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69" name="Google Shape;69;p6"/>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70" name="Shape 70"/>
        <p:cNvGrpSpPr/>
        <p:nvPr/>
      </p:nvGrpSpPr>
      <p:grpSpPr>
        <a:xfrm>
          <a:off x="0" y="0"/>
          <a:ext cx="0" cy="0"/>
          <a:chOff x="0" y="0"/>
          <a:chExt cx="0" cy="0"/>
        </a:xfrm>
      </p:grpSpPr>
      <p:sp>
        <p:nvSpPr>
          <p:cNvPr id="71" name="Google Shape;71;p7"/>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7"/>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3" name="Google Shape;73;p7"/>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74" name="Google Shape;74;p7"/>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75" name="Shape 75"/>
        <p:cNvGrpSpPr/>
        <p:nvPr/>
      </p:nvGrpSpPr>
      <p:grpSpPr>
        <a:xfrm>
          <a:off x="0" y="0"/>
          <a:ext cx="0" cy="0"/>
          <a:chOff x="0" y="0"/>
          <a:chExt cx="0" cy="0"/>
        </a:xfrm>
      </p:grpSpPr>
      <p:sp>
        <p:nvSpPr>
          <p:cNvPr id="76" name="Google Shape;76;p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8"/>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8" name="Google Shape;78;p8"/>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9" name="Google Shape;79;p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80" name="Shape 80"/>
        <p:cNvGrpSpPr/>
        <p:nvPr/>
      </p:nvGrpSpPr>
      <p:grpSpPr>
        <a:xfrm>
          <a:off x="0" y="0"/>
          <a:ext cx="0" cy="0"/>
          <a:chOff x="0" y="0"/>
          <a:chExt cx="0" cy="0"/>
        </a:xfrm>
      </p:grpSpPr>
      <p:sp>
        <p:nvSpPr>
          <p:cNvPr id="81" name="Google Shape;81;p9"/>
          <p:cNvSpPr txBox="1"/>
          <p:nvPr>
            <p:ph type="title"/>
          </p:nvPr>
        </p:nvSpPr>
        <p:spPr>
          <a:xfrm>
            <a:off x="5345906" y="899836"/>
            <a:ext cx="4320000"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9"/>
          <p:cNvSpPr txBox="1"/>
          <p:nvPr>
            <p:ph idx="1" type="body"/>
          </p:nvPr>
        </p:nvSpPr>
        <p:spPr>
          <a:xfrm>
            <a:off x="5345906" y="1979837"/>
            <a:ext cx="432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3" name="Google Shape;83;p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84" name="Google Shape;84;p9"/>
          <p:cNvSpPr/>
          <p:nvPr>
            <p:ph idx="2" type="pic"/>
          </p:nvPr>
        </p:nvSpPr>
        <p:spPr>
          <a:xfrm>
            <a:off x="0" y="900113"/>
            <a:ext cx="4986338" cy="5759726"/>
          </a:xfrm>
          <a:prstGeom prst="rect">
            <a:avLst/>
          </a:prstGeom>
          <a:solidFill>
            <a:srgbClr val="F2F2F2"/>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85" name="Shape 85"/>
        <p:cNvGrpSpPr/>
        <p:nvPr/>
      </p:nvGrpSpPr>
      <p:grpSpPr>
        <a:xfrm>
          <a:off x="0" y="0"/>
          <a:ext cx="0" cy="0"/>
          <a:chOff x="0" y="0"/>
          <a:chExt cx="0" cy="0"/>
        </a:xfrm>
      </p:grpSpPr>
      <p:sp>
        <p:nvSpPr>
          <p:cNvPr id="86" name="Google Shape;86;p10"/>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0"/>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8" name="Google Shape;88;p10"/>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9" name="Google Shape;89;p1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90" name="Google Shape;90;p10"/>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2.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marR="0" rtl="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marR="0" rtl="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1025870" y="0"/>
            <a:ext cx="1080742" cy="1793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1"/>
          <p:cNvSpPr/>
          <p:nvPr/>
        </p:nvSpPr>
        <p:spPr>
          <a:xfrm>
            <a:off x="2106612" y="0"/>
            <a:ext cx="7559293"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rtl="0" algn="r">
              <a:spcBef>
                <a:spcPts val="0"/>
              </a:spcBef>
              <a:buNone/>
              <a:defRPr b="0" i="0" sz="1000" u="none" cap="none" strike="noStrike">
                <a:solidFill>
                  <a:schemeClr val="dk2"/>
                </a:solidFill>
                <a:latin typeface="Open Sans"/>
                <a:ea typeface="Open Sans"/>
                <a:cs typeface="Open Sans"/>
                <a:sym typeface="Open Sans"/>
              </a:defRPr>
            </a:lvl1pPr>
            <a:lvl2pPr indent="0" lvl="1" marL="0" marR="0" rtl="0" algn="r">
              <a:spcBef>
                <a:spcPts val="0"/>
              </a:spcBef>
              <a:buNone/>
              <a:defRPr b="0" i="0" sz="1000" u="none" cap="none" strike="noStrike">
                <a:solidFill>
                  <a:schemeClr val="dk2"/>
                </a:solidFill>
                <a:latin typeface="Open Sans"/>
                <a:ea typeface="Open Sans"/>
                <a:cs typeface="Open Sans"/>
                <a:sym typeface="Open Sans"/>
              </a:defRPr>
            </a:lvl2pPr>
            <a:lvl3pPr indent="0" lvl="2" marL="0" marR="0" rtl="0" algn="r">
              <a:spcBef>
                <a:spcPts val="0"/>
              </a:spcBef>
              <a:buNone/>
              <a:defRPr b="0" i="0" sz="1000" u="none" cap="none" strike="noStrike">
                <a:solidFill>
                  <a:schemeClr val="dk2"/>
                </a:solidFill>
                <a:latin typeface="Open Sans"/>
                <a:ea typeface="Open Sans"/>
                <a:cs typeface="Open Sans"/>
                <a:sym typeface="Open Sans"/>
              </a:defRPr>
            </a:lvl3pPr>
            <a:lvl4pPr indent="0" lvl="3" marL="0" marR="0" rtl="0" algn="r">
              <a:spcBef>
                <a:spcPts val="0"/>
              </a:spcBef>
              <a:buNone/>
              <a:defRPr b="0" i="0" sz="1000" u="none" cap="none" strike="noStrike">
                <a:solidFill>
                  <a:schemeClr val="dk2"/>
                </a:solidFill>
                <a:latin typeface="Open Sans"/>
                <a:ea typeface="Open Sans"/>
                <a:cs typeface="Open Sans"/>
                <a:sym typeface="Open Sans"/>
              </a:defRPr>
            </a:lvl4pPr>
            <a:lvl5pPr indent="0" lvl="4" marL="0" marR="0" rtl="0" algn="r">
              <a:spcBef>
                <a:spcPts val="0"/>
              </a:spcBef>
              <a:buNone/>
              <a:defRPr b="0" i="0" sz="1000" u="none" cap="none" strike="noStrike">
                <a:solidFill>
                  <a:schemeClr val="dk2"/>
                </a:solidFill>
                <a:latin typeface="Open Sans"/>
                <a:ea typeface="Open Sans"/>
                <a:cs typeface="Open Sans"/>
                <a:sym typeface="Open Sans"/>
              </a:defRPr>
            </a:lvl5pPr>
            <a:lvl6pPr indent="0" lvl="5" marL="0" marR="0" rtl="0" algn="r">
              <a:spcBef>
                <a:spcPts val="0"/>
              </a:spcBef>
              <a:buNone/>
              <a:defRPr b="0" i="0" sz="1000" u="none" cap="none" strike="noStrike">
                <a:solidFill>
                  <a:schemeClr val="dk2"/>
                </a:solidFill>
                <a:latin typeface="Open Sans"/>
                <a:ea typeface="Open Sans"/>
                <a:cs typeface="Open Sans"/>
                <a:sym typeface="Open Sans"/>
              </a:defRPr>
            </a:lvl6pPr>
            <a:lvl7pPr indent="0" lvl="6" marL="0" marR="0" rtl="0" algn="r">
              <a:spcBef>
                <a:spcPts val="0"/>
              </a:spcBef>
              <a:buNone/>
              <a:defRPr b="0" i="0" sz="1000" u="none" cap="none" strike="noStrike">
                <a:solidFill>
                  <a:schemeClr val="dk2"/>
                </a:solidFill>
                <a:latin typeface="Open Sans"/>
                <a:ea typeface="Open Sans"/>
                <a:cs typeface="Open Sans"/>
                <a:sym typeface="Open Sans"/>
              </a:defRPr>
            </a:lvl7pPr>
            <a:lvl8pPr indent="0" lvl="7" marL="0" marR="0" rtl="0" algn="r">
              <a:spcBef>
                <a:spcPts val="0"/>
              </a:spcBef>
              <a:buNone/>
              <a:defRPr b="0" i="0" sz="1000" u="none" cap="none" strike="noStrike">
                <a:solidFill>
                  <a:schemeClr val="dk2"/>
                </a:solidFill>
                <a:latin typeface="Open Sans"/>
                <a:ea typeface="Open Sans"/>
                <a:cs typeface="Open Sans"/>
                <a:sym typeface="Open Sans"/>
              </a:defRPr>
            </a:lvl8pPr>
            <a:lvl9pPr indent="0" lvl="8" marL="0" marR="0" rtl="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5" name="Google Shape;15;p1"/>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hyperlink" Target="https://unstats.un.org/sdgs/indicators/databas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hyperlink" Target="https://unstats.un.org/sdgs/indicators/databas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hyperlink" Target="https://raportsdg.stat.gov.pl/2020/o%20publikacji.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s://kampania17celow.pl/barometrwplywu/"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2"/>
          <p:cNvSpPr txBox="1"/>
          <p:nvPr>
            <p:ph type="ctrTitle"/>
          </p:nvPr>
        </p:nvSpPr>
        <p:spPr>
          <a:xfrm>
            <a:off x="1385877" y="3070227"/>
            <a:ext cx="7920115" cy="1717722"/>
          </a:xfrm>
          <a:prstGeom prst="rect">
            <a:avLst/>
          </a:prstGeom>
          <a:noFill/>
          <a:ln>
            <a:noFill/>
          </a:ln>
        </p:spPr>
        <p:txBody>
          <a:bodyPr anchorCtr="0" anchor="t" bIns="0" lIns="0" spcFirstLastPara="1" rIns="0" wrap="square" tIns="0">
            <a:normAutofit/>
          </a:bodyPr>
          <a:lstStyle/>
          <a:p>
            <a:pPr indent="0" lvl="0" marL="0" rtl="0" algn="l">
              <a:lnSpc>
                <a:spcPct val="100000"/>
              </a:lnSpc>
              <a:spcBef>
                <a:spcPts val="0"/>
              </a:spcBef>
              <a:spcAft>
                <a:spcPts val="0"/>
              </a:spcAft>
              <a:buClr>
                <a:schemeClr val="dk2"/>
              </a:buClr>
              <a:buSzPts val="3200"/>
              <a:buFont typeface="Open Sans"/>
              <a:buNone/>
            </a:pPr>
            <a:r>
              <a:rPr lang="pl-PL"/>
              <a:t>Tytuł prezentacji:</a:t>
            </a:r>
            <a:r>
              <a:rPr lang="pl-PL" sz="2977"/>
              <a:t>Monitorowanie, planowanie i prognozowanie zrównoważonego rozwoju miasta</a:t>
            </a:r>
            <a:br>
              <a:rPr lang="pl-PL"/>
            </a:br>
            <a:r>
              <a:rPr lang="pl-PL" sz="1200"/>
              <a:t>Opracowała: Ida Wrzesień</a:t>
            </a:r>
            <a:endParaRPr/>
          </a:p>
        </p:txBody>
      </p:sp>
      <p:sp>
        <p:nvSpPr>
          <p:cNvPr id="104" name="Google Shape;104;p12"/>
          <p:cNvSpPr txBox="1"/>
          <p:nvPr>
            <p:ph idx="1" type="subTitle"/>
          </p:nvPr>
        </p:nvSpPr>
        <p:spPr>
          <a:xfrm>
            <a:off x="1385810" y="4859957"/>
            <a:ext cx="7920115" cy="1081837"/>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1400"/>
              <a:buFont typeface="Open Sans"/>
              <a:buNone/>
            </a:pPr>
            <a:r>
              <a:t/>
            </a:r>
            <a:endParaRPr sz="1400"/>
          </a:p>
          <a:p>
            <a:pPr indent="0" lvl="0" marL="0" rtl="0" algn="ctr">
              <a:lnSpc>
                <a:spcPct val="150000"/>
              </a:lnSpc>
              <a:spcBef>
                <a:spcPts val="0"/>
              </a:spcBef>
              <a:spcAft>
                <a:spcPts val="0"/>
              </a:spcAft>
              <a:buSzPts val="1100"/>
              <a:buFont typeface="Open Sans"/>
              <a:buNone/>
            </a:pPr>
            <a:r>
              <a:rPr lang="pl-PL" sz="1100"/>
              <a:t>Projekt pod nazwą Kompetencje jutra - modyfikacja wybranych kierunków studiów w Karkonoskiej Akademii Nauk Stosowanych w Jeleniej Górze realizowany w ramach programu </a:t>
            </a:r>
            <a:endParaRPr/>
          </a:p>
          <a:p>
            <a:pPr indent="0" lvl="0" marL="0" rtl="0" algn="ctr">
              <a:lnSpc>
                <a:spcPct val="150000"/>
              </a:lnSpc>
              <a:spcBef>
                <a:spcPts val="0"/>
              </a:spcBef>
              <a:spcAft>
                <a:spcPts val="0"/>
              </a:spcAft>
              <a:buSzPts val="1100"/>
              <a:buFont typeface="Open Sans"/>
              <a:buNone/>
            </a:pPr>
            <a:r>
              <a:rPr lang="pl-PL" sz="1100"/>
              <a:t>Fundusze Europejskie dla Rozwoju Społecznego 2021-2027</a:t>
            </a:r>
            <a:endParaRPr/>
          </a:p>
          <a:p>
            <a:pPr indent="0" lvl="0" marL="0" rtl="0" algn="l">
              <a:lnSpc>
                <a:spcPct val="82142"/>
              </a:lnSpc>
              <a:spcBef>
                <a:spcPts val="0"/>
              </a:spcBef>
              <a:spcAft>
                <a:spcPts val="0"/>
              </a:spcAft>
              <a:buSzPts val="1400"/>
              <a:buFont typeface="Open Sans"/>
              <a:buNone/>
            </a:pPr>
            <a:r>
              <a:t/>
            </a:r>
            <a:endParaRPr sz="1400"/>
          </a:p>
        </p:txBody>
      </p:sp>
      <p:sp>
        <p:nvSpPr>
          <p:cNvPr id="105" name="Google Shape;105;p1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2025-05-31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descr="businesswoman monitoring financial statistics data on laptop screen business woman analyzing graphs and charts (Dostarczone przez Getty Images)" id="169" name="Google Shape;169;p21"/>
          <p:cNvPicPr preferRelativeResize="0"/>
          <p:nvPr>
            <p:ph idx="2" type="pic"/>
          </p:nvPr>
        </p:nvPicPr>
        <p:blipFill rotWithShape="1">
          <a:blip r:embed="rId3">
            <a:alphaModFix/>
          </a:blip>
          <a:srcRect b="0" l="2024" r="2015" t="0"/>
          <a:stretch/>
        </p:blipFill>
        <p:spPr>
          <a:xfrm>
            <a:off x="669925" y="0"/>
            <a:ext cx="6835799" cy="4859402"/>
          </a:xfrm>
          <a:prstGeom prst="rect">
            <a:avLst/>
          </a:prstGeom>
        </p:spPr>
      </p:pic>
      <p:sp>
        <p:nvSpPr>
          <p:cNvPr id="170" name="Google Shape;170;p21"/>
          <p:cNvSpPr txBox="1"/>
          <p:nvPr>
            <p:ph type="ctrTitle"/>
          </p:nvPr>
        </p:nvSpPr>
        <p:spPr>
          <a:xfrm>
            <a:off x="3186113" y="5195719"/>
            <a:ext cx="6480300" cy="13203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Wskaźniki</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2"/>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77" name="Google Shape;177;p22"/>
          <p:cNvSpPr txBox="1"/>
          <p:nvPr>
            <p:ph idx="1" type="body"/>
          </p:nvPr>
        </p:nvSpPr>
        <p:spPr>
          <a:xfrm>
            <a:off x="1025907" y="1979837"/>
            <a:ext cx="8640300" cy="4680000"/>
          </a:xfrm>
          <a:prstGeom prst="rect">
            <a:avLst/>
          </a:prstGeom>
        </p:spPr>
        <p:txBody>
          <a:bodyPr anchorCtr="0" anchor="t" bIns="0" lIns="0" spcFirstLastPara="1" rIns="0" wrap="square" tIns="0">
            <a:normAutofit lnSpcReduction="20000"/>
          </a:bodyPr>
          <a:lstStyle/>
          <a:p>
            <a:pPr indent="0" lvl="0" marL="0" rtl="0" algn="just">
              <a:spcBef>
                <a:spcPts val="1102"/>
              </a:spcBef>
              <a:spcAft>
                <a:spcPts val="0"/>
              </a:spcAft>
              <a:buNone/>
            </a:pPr>
            <a:r>
              <a:rPr lang="pl-PL"/>
              <a:t>1.	</a:t>
            </a:r>
            <a:r>
              <a:rPr b="1" lang="pl-PL"/>
              <a:t>Wskaźniki globalne (Global SDG Indicators)</a:t>
            </a:r>
            <a:endParaRPr b="1"/>
          </a:p>
          <a:p>
            <a:pPr indent="-342900" lvl="0" marL="457200" rtl="0" algn="just">
              <a:spcBef>
                <a:spcPts val="1102"/>
              </a:spcBef>
              <a:spcAft>
                <a:spcPts val="0"/>
              </a:spcAft>
              <a:buSzPts val="1800"/>
              <a:buChar char="•"/>
            </a:pPr>
            <a:r>
              <a:rPr lang="pl-PL"/>
              <a:t>To zestaw mierników opracowany przez ONZ, służący do oceny postępów realizacji SDG na poziomie światowym i regionalnym.</a:t>
            </a:r>
            <a:endParaRPr/>
          </a:p>
          <a:p>
            <a:pPr indent="-342900" lvl="0" marL="457200" rtl="0" algn="just">
              <a:spcBef>
                <a:spcPts val="0"/>
              </a:spcBef>
              <a:spcAft>
                <a:spcPts val="0"/>
              </a:spcAft>
              <a:buSzPts val="1800"/>
              <a:buChar char="•"/>
            </a:pPr>
            <a:r>
              <a:rPr lang="pl-PL"/>
              <a:t>Składa się z około 230 wskaźników przypisanych do 17 Celów Zrównoważonego Rozwoju.</a:t>
            </a:r>
            <a:endParaRPr/>
          </a:p>
          <a:p>
            <a:pPr indent="-342900" lvl="0" marL="457200" rtl="0" algn="just">
              <a:spcBef>
                <a:spcPts val="0"/>
              </a:spcBef>
              <a:spcAft>
                <a:spcPts val="0"/>
              </a:spcAft>
              <a:buSzPts val="1800"/>
              <a:buChar char="•"/>
            </a:pPr>
            <a:r>
              <a:rPr lang="pl-PL"/>
              <a:t>Dane do tych wskaźników pochodzą głównie z oficjalnych źródeł statystycznych poszczególnych krajów.</a:t>
            </a:r>
            <a:endParaRPr/>
          </a:p>
          <a:p>
            <a:pPr indent="0" lvl="0" marL="0" rtl="0" algn="just">
              <a:spcBef>
                <a:spcPts val="1102"/>
              </a:spcBef>
              <a:spcAft>
                <a:spcPts val="0"/>
              </a:spcAft>
              <a:buNone/>
            </a:pPr>
            <a:r>
              <a:rPr lang="pl-PL"/>
              <a:t>2.	</a:t>
            </a:r>
            <a:r>
              <a:rPr b="1" lang="pl-PL"/>
              <a:t>Wskaźniki regionalne</a:t>
            </a:r>
            <a:endParaRPr b="1"/>
          </a:p>
          <a:p>
            <a:pPr indent="-342900" lvl="0" marL="457200" rtl="0" algn="just">
              <a:spcBef>
                <a:spcPts val="1102"/>
              </a:spcBef>
              <a:spcAft>
                <a:spcPts val="0"/>
              </a:spcAft>
              <a:buSzPts val="1800"/>
              <a:buChar char="•"/>
            </a:pPr>
            <a:r>
              <a:rPr lang="pl-PL"/>
              <a:t>Dostosowane do specyfiki poszczególnych regionów świata (np. Europejska Komisja Gospodarcza ONZ – UNECE) z uwzględnieniem lokalnych priorytetów i wyzwań.</a:t>
            </a:r>
            <a:endParaRPr/>
          </a:p>
          <a:p>
            <a:pPr indent="-342900" lvl="0" marL="457200" rtl="0" algn="just">
              <a:spcBef>
                <a:spcPts val="0"/>
              </a:spcBef>
              <a:spcAft>
                <a:spcPts val="0"/>
              </a:spcAft>
              <a:buSzPts val="1800"/>
              <a:buChar char="•"/>
            </a:pPr>
            <a:r>
              <a:rPr lang="pl-PL"/>
              <a:t>Mogą uzupełniać wskaźniki globalne o dodatkowe aspekty ważne dla danego regionu.</a:t>
            </a:r>
            <a:endParaRPr/>
          </a:p>
        </p:txBody>
      </p:sp>
      <p:sp>
        <p:nvSpPr>
          <p:cNvPr id="178" name="Google Shape;178;p22"/>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85" name="Google Shape;185;p23"/>
          <p:cNvSpPr txBox="1"/>
          <p:nvPr>
            <p:ph idx="1" type="body"/>
          </p:nvPr>
        </p:nvSpPr>
        <p:spPr>
          <a:xfrm>
            <a:off x="1025907" y="1979837"/>
            <a:ext cx="8640300" cy="4680000"/>
          </a:xfrm>
          <a:prstGeom prst="rect">
            <a:avLst/>
          </a:prstGeom>
        </p:spPr>
        <p:txBody>
          <a:bodyPr anchorCtr="0" anchor="t" bIns="0" lIns="0" spcFirstLastPara="1" rIns="0" wrap="square" tIns="0">
            <a:normAutofit lnSpcReduction="10000"/>
          </a:bodyPr>
          <a:lstStyle/>
          <a:p>
            <a:pPr indent="0" lvl="0" marL="0" rtl="0" algn="just">
              <a:spcBef>
                <a:spcPts val="1102"/>
              </a:spcBef>
              <a:spcAft>
                <a:spcPts val="0"/>
              </a:spcAft>
              <a:buNone/>
            </a:pPr>
            <a:r>
              <a:rPr lang="pl-PL"/>
              <a:t>3.	</a:t>
            </a:r>
            <a:r>
              <a:rPr b="1" lang="pl-PL"/>
              <a:t>Wskaźniki krajowe (National SDG Indicators)</a:t>
            </a:r>
            <a:endParaRPr b="1"/>
          </a:p>
          <a:p>
            <a:pPr indent="-342900" lvl="0" marL="457200" rtl="0" algn="just">
              <a:spcBef>
                <a:spcPts val="1102"/>
              </a:spcBef>
              <a:spcAft>
                <a:spcPts val="0"/>
              </a:spcAft>
              <a:buSzPts val="1800"/>
              <a:buChar char="•"/>
            </a:pPr>
            <a:r>
              <a:rPr lang="pl-PL"/>
              <a:t>Kraje tworzą własne zestawy wskaźników dopasowane do swoich priorytetów rozwojowych i możliwości danych.</a:t>
            </a:r>
            <a:endParaRPr/>
          </a:p>
          <a:p>
            <a:pPr indent="-342900" lvl="0" marL="457200" rtl="0" algn="just">
              <a:spcBef>
                <a:spcPts val="0"/>
              </a:spcBef>
              <a:spcAft>
                <a:spcPts val="0"/>
              </a:spcAft>
              <a:buSzPts val="1800"/>
              <a:buChar char="•"/>
            </a:pPr>
            <a:r>
              <a:rPr lang="pl-PL"/>
              <a:t>W Polsce GUS opracował krajowy zestaw wskaźników SDG, który jest aktualizowany i powiązany z krajowymi strategiami rozwoju.</a:t>
            </a:r>
            <a:endParaRPr/>
          </a:p>
          <a:p>
            <a:pPr indent="-342900" lvl="0" marL="457200" rtl="0" algn="just">
              <a:spcBef>
                <a:spcPts val="0"/>
              </a:spcBef>
              <a:spcAft>
                <a:spcPts val="0"/>
              </a:spcAft>
              <a:buSzPts val="1800"/>
              <a:buChar char="•"/>
            </a:pPr>
            <a:r>
              <a:rPr lang="pl-PL"/>
              <a:t>Pozwala to na bardziej szczegółowe monitorowanie i analizę postępów.</a:t>
            </a:r>
            <a:endParaRPr/>
          </a:p>
          <a:p>
            <a:pPr indent="0" lvl="0" marL="0" rtl="0" algn="just">
              <a:spcBef>
                <a:spcPts val="1102"/>
              </a:spcBef>
              <a:spcAft>
                <a:spcPts val="0"/>
              </a:spcAft>
              <a:buNone/>
            </a:pPr>
            <a:r>
              <a:rPr lang="pl-PL"/>
              <a:t>4.	</a:t>
            </a:r>
            <a:r>
              <a:rPr b="1" lang="pl-PL"/>
              <a:t>Wskaźniki UE</a:t>
            </a:r>
            <a:endParaRPr b="1"/>
          </a:p>
          <a:p>
            <a:pPr indent="-342900" lvl="0" marL="457200" rtl="0" algn="just">
              <a:spcBef>
                <a:spcPts val="1102"/>
              </a:spcBef>
              <a:spcAft>
                <a:spcPts val="0"/>
              </a:spcAft>
              <a:buSzPts val="1800"/>
              <a:buChar char="•"/>
            </a:pPr>
            <a:r>
              <a:rPr lang="pl-PL"/>
              <a:t>Unia Europejska przyjęła własny zestaw około 100 wskaźników SDG, które są wykorzystywane w raportach Eurostatu do monitorowania realizacji celów na poziomie UE i porównań między krajami członkowskimi.</a:t>
            </a:r>
            <a:endParaRPr/>
          </a:p>
          <a:p>
            <a:pPr indent="-342900" lvl="0" marL="457200" rtl="0" algn="just">
              <a:spcBef>
                <a:spcPts val="0"/>
              </a:spcBef>
              <a:spcAft>
                <a:spcPts val="0"/>
              </a:spcAft>
              <a:buSzPts val="1800"/>
              <a:buChar char="•"/>
            </a:pPr>
            <a:r>
              <a:rPr lang="pl-PL"/>
              <a:t>Zestaw ten podlega corocznym przeglądom i jest ściśle powiązany z unijnymi politykami.</a:t>
            </a:r>
            <a:endParaRPr/>
          </a:p>
        </p:txBody>
      </p:sp>
      <p:sp>
        <p:nvSpPr>
          <p:cNvPr id="186" name="Google Shape;186;p2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93" name="Google Shape;193;p24"/>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5.	</a:t>
            </a:r>
            <a:r>
              <a:rPr b="1" lang="pl-PL"/>
              <a:t>Charakterystyka wskaźników</a:t>
            </a:r>
            <a:endParaRPr b="1"/>
          </a:p>
          <a:p>
            <a:pPr indent="-342900" lvl="0" marL="457200" rtl="0" algn="just">
              <a:spcBef>
                <a:spcPts val="1102"/>
              </a:spcBef>
              <a:spcAft>
                <a:spcPts val="0"/>
              </a:spcAft>
              <a:buSzPts val="1800"/>
              <a:buChar char="•"/>
            </a:pPr>
            <a:r>
              <a:rPr lang="pl-PL"/>
              <a:t>Muszą być mierzalne, obiektywne i możliwe do regularnego aktualizowania.</a:t>
            </a:r>
            <a:endParaRPr/>
          </a:p>
          <a:p>
            <a:pPr indent="-342900" lvl="0" marL="457200" rtl="0" algn="just">
              <a:spcBef>
                <a:spcPts val="0"/>
              </a:spcBef>
              <a:spcAft>
                <a:spcPts val="0"/>
              </a:spcAft>
              <a:buSzPts val="1800"/>
              <a:buChar char="•"/>
            </a:pPr>
            <a:r>
              <a:rPr lang="pl-PL"/>
              <a:t>Obejmują różnorodne dziedziny: gospodarkę, środowisko, społeczeństwo, edukację, zdrowie itd.</a:t>
            </a:r>
            <a:endParaRPr/>
          </a:p>
          <a:p>
            <a:pPr indent="-342900" lvl="0" marL="457200" rtl="0" algn="just">
              <a:spcBef>
                <a:spcPts val="0"/>
              </a:spcBef>
              <a:spcAft>
                <a:spcPts val="0"/>
              </a:spcAft>
              <a:buSzPts val="1800"/>
              <a:buChar char="•"/>
            </a:pPr>
            <a:r>
              <a:rPr lang="pl-PL"/>
              <a:t>Umożliwiają śledzenie zmian w czasie i porównania między krajami i regionami.</a:t>
            </a:r>
            <a:endParaRPr/>
          </a:p>
          <a:p>
            <a:pPr indent="0" lvl="0" marL="0" rtl="0" algn="l">
              <a:spcBef>
                <a:spcPts val="1102"/>
              </a:spcBef>
              <a:spcAft>
                <a:spcPts val="0"/>
              </a:spcAft>
              <a:buNone/>
            </a:pPr>
            <a:r>
              <a:t/>
            </a:r>
            <a:endParaRPr/>
          </a:p>
          <a:p>
            <a:pPr indent="0" lvl="0" marL="0" rtl="0" algn="l">
              <a:spcBef>
                <a:spcPts val="1102"/>
              </a:spcBef>
              <a:spcAft>
                <a:spcPts val="0"/>
              </a:spcAft>
              <a:buNone/>
            </a:pPr>
            <a:r>
              <a:t/>
            </a:r>
            <a:endParaRPr/>
          </a:p>
        </p:txBody>
      </p:sp>
      <p:sp>
        <p:nvSpPr>
          <p:cNvPr id="194" name="Google Shape;194;p2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pic>
        <p:nvPicPr>
          <p:cNvPr descr="Risk management, horizontal business banner. Business protection, crisis management. Businessman help and support company avoiding dominoes effect in economic crisis. (Dostarczone przez Getty Images)" id="200" name="Google Shape;200;p25"/>
          <p:cNvPicPr preferRelativeResize="0"/>
          <p:nvPr>
            <p:ph idx="2" type="pic"/>
          </p:nvPr>
        </p:nvPicPr>
        <p:blipFill rotWithShape="1">
          <a:blip r:embed="rId3">
            <a:alphaModFix/>
          </a:blip>
          <a:srcRect b="0" l="14833" r="14833" t="0"/>
          <a:stretch/>
        </p:blipFill>
        <p:spPr>
          <a:xfrm>
            <a:off x="669925" y="0"/>
            <a:ext cx="6835799" cy="4859405"/>
          </a:xfrm>
          <a:prstGeom prst="rect">
            <a:avLst/>
          </a:prstGeom>
        </p:spPr>
      </p:pic>
      <p:sp>
        <p:nvSpPr>
          <p:cNvPr id="201" name="Google Shape;201;p25"/>
          <p:cNvSpPr txBox="1"/>
          <p:nvPr>
            <p:ph type="ctrTitle"/>
          </p:nvPr>
        </p:nvSpPr>
        <p:spPr>
          <a:xfrm>
            <a:off x="3186113" y="5195719"/>
            <a:ext cx="6480300" cy="13203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Zarządzanie ryzykiem</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Zarządzanie ryzykiem w monitorowaniu SDG</a:t>
            </a:r>
            <a:endParaRPr/>
          </a:p>
        </p:txBody>
      </p:sp>
      <p:sp>
        <p:nvSpPr>
          <p:cNvPr id="208" name="Google Shape;208;p2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1.	</a:t>
            </a:r>
            <a:r>
              <a:rPr b="1" lang="pl-PL"/>
              <a:t>Identyfikacja ryzyk</a:t>
            </a:r>
            <a:r>
              <a:rPr lang="pl-PL"/>
              <a:t>a</a:t>
            </a:r>
            <a:endParaRPr/>
          </a:p>
          <a:p>
            <a:pPr indent="-342900" lvl="0" marL="457200" rtl="0" algn="just">
              <a:spcBef>
                <a:spcPts val="1102"/>
              </a:spcBef>
              <a:spcAft>
                <a:spcPts val="0"/>
              </a:spcAft>
              <a:buSzPts val="1800"/>
              <a:buChar char="•"/>
            </a:pPr>
            <a:r>
              <a:rPr lang="pl-PL"/>
              <a:t>Analiza potencjalnych zagrożeń mogących utrudnić osiągnięcie poszczególnych celów SDG (np. zmiany klimatyczne, kryzysy gospodarcze, nierówności społeczne).</a:t>
            </a:r>
            <a:endParaRPr/>
          </a:p>
          <a:p>
            <a:pPr indent="-342900" lvl="0" marL="457200" rtl="0" algn="just">
              <a:spcBef>
                <a:spcPts val="0"/>
              </a:spcBef>
              <a:spcAft>
                <a:spcPts val="0"/>
              </a:spcAft>
              <a:buSzPts val="1800"/>
              <a:buChar char="•"/>
            </a:pPr>
            <a:r>
              <a:rPr lang="pl-PL"/>
              <a:t>Wykorzystanie danych statystycznych i wskaźników do wczesnego wykrywania negatywnych trendów.</a:t>
            </a:r>
            <a:endParaRPr/>
          </a:p>
          <a:p>
            <a:pPr indent="0" lvl="0" marL="0" rtl="0" algn="just">
              <a:spcBef>
                <a:spcPts val="1102"/>
              </a:spcBef>
              <a:spcAft>
                <a:spcPts val="0"/>
              </a:spcAft>
              <a:buNone/>
            </a:pPr>
            <a:r>
              <a:rPr lang="pl-PL"/>
              <a:t>2.	</a:t>
            </a:r>
            <a:r>
              <a:rPr b="1" lang="pl-PL"/>
              <a:t>Ocena ryzyka</a:t>
            </a:r>
            <a:endParaRPr b="1"/>
          </a:p>
          <a:p>
            <a:pPr indent="-342900" lvl="0" marL="457200" rtl="0" algn="just">
              <a:spcBef>
                <a:spcPts val="1102"/>
              </a:spcBef>
              <a:spcAft>
                <a:spcPts val="0"/>
              </a:spcAft>
              <a:buSzPts val="1800"/>
              <a:buChar char="•"/>
            </a:pPr>
            <a:r>
              <a:rPr lang="pl-PL"/>
              <a:t>Kwantyfikacja i priorytetyzacja ryzyka na podstawie dostępnych danych i prognoz.</a:t>
            </a:r>
            <a:endParaRPr/>
          </a:p>
          <a:p>
            <a:pPr indent="-342900" lvl="0" marL="457200" rtl="0" algn="just">
              <a:spcBef>
                <a:spcPts val="0"/>
              </a:spcBef>
              <a:spcAft>
                <a:spcPts val="0"/>
              </a:spcAft>
              <a:buSzPts val="1800"/>
              <a:buChar char="•"/>
            </a:pPr>
            <a:r>
              <a:rPr lang="pl-PL"/>
              <a:t>Uwzględnianie wpływu ryzyka na różne sektory i grupy społeczne.</a:t>
            </a:r>
            <a:endParaRPr/>
          </a:p>
          <a:p>
            <a:pPr indent="0" lvl="0" marL="0" rtl="0" algn="l">
              <a:spcBef>
                <a:spcPts val="1102"/>
              </a:spcBef>
              <a:spcAft>
                <a:spcPts val="0"/>
              </a:spcAft>
              <a:buNone/>
            </a:pPr>
            <a:r>
              <a:t/>
            </a:r>
            <a:endParaRPr/>
          </a:p>
        </p:txBody>
      </p:sp>
      <p:sp>
        <p:nvSpPr>
          <p:cNvPr id="209" name="Google Shape;209;p2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Zarządzanie ryzykiem w monitorowaniu SDG</a:t>
            </a:r>
            <a:endParaRPr/>
          </a:p>
        </p:txBody>
      </p:sp>
      <p:sp>
        <p:nvSpPr>
          <p:cNvPr id="216" name="Google Shape;216;p27"/>
          <p:cNvSpPr txBox="1"/>
          <p:nvPr>
            <p:ph idx="1" type="body"/>
          </p:nvPr>
        </p:nvSpPr>
        <p:spPr>
          <a:xfrm>
            <a:off x="1025907" y="1979837"/>
            <a:ext cx="8640300" cy="4680000"/>
          </a:xfrm>
          <a:prstGeom prst="rect">
            <a:avLst/>
          </a:prstGeom>
        </p:spPr>
        <p:txBody>
          <a:bodyPr anchorCtr="0" anchor="t" bIns="0" lIns="0" spcFirstLastPara="1" rIns="0" wrap="square" tIns="0">
            <a:normAutofit fontScale="85000" lnSpcReduction="10000"/>
          </a:bodyPr>
          <a:lstStyle/>
          <a:p>
            <a:pPr indent="0" lvl="0" marL="0" rtl="0" algn="just">
              <a:spcBef>
                <a:spcPts val="1102"/>
              </a:spcBef>
              <a:spcAft>
                <a:spcPts val="0"/>
              </a:spcAft>
              <a:buNone/>
            </a:pPr>
            <a:r>
              <a:rPr lang="pl-PL"/>
              <a:t>3.</a:t>
            </a:r>
            <a:r>
              <a:rPr lang="pl-PL"/>
              <a:t>	</a:t>
            </a:r>
            <a:r>
              <a:rPr b="1" lang="pl-PL"/>
              <a:t>Zarządzanie i kontrola ryzyka</a:t>
            </a:r>
            <a:endParaRPr b="1"/>
          </a:p>
          <a:p>
            <a:pPr indent="-325755" lvl="0" marL="457200" rtl="0" algn="just">
              <a:spcBef>
                <a:spcPts val="1102"/>
              </a:spcBef>
              <a:spcAft>
                <a:spcPts val="0"/>
              </a:spcAft>
              <a:buSzPct val="100000"/>
              <a:buChar char="•"/>
            </a:pPr>
            <a:r>
              <a:rPr lang="pl-PL"/>
              <a:t>Opracowanie strategii przeciwdziałania zagrożeniom (np. działania adaptacyjne, polityki zaradcze).</a:t>
            </a:r>
            <a:endParaRPr/>
          </a:p>
          <a:p>
            <a:pPr indent="-325755" lvl="0" marL="457200" rtl="0" algn="just">
              <a:spcBef>
                <a:spcPts val="0"/>
              </a:spcBef>
              <a:spcAft>
                <a:spcPts val="0"/>
              </a:spcAft>
              <a:buSzPct val="100000"/>
              <a:buChar char="•"/>
            </a:pPr>
            <a:r>
              <a:rPr lang="pl-PL"/>
              <a:t>Monitorowanie efektywności działań i aktualizacja planów w odpowiedzi na zmiany sytuacji.</a:t>
            </a:r>
            <a:endParaRPr/>
          </a:p>
          <a:p>
            <a:pPr indent="0" lvl="0" marL="0" rtl="0" algn="just">
              <a:spcBef>
                <a:spcPts val="1102"/>
              </a:spcBef>
              <a:spcAft>
                <a:spcPts val="0"/>
              </a:spcAft>
              <a:buNone/>
            </a:pPr>
            <a:r>
              <a:rPr lang="pl-PL"/>
              <a:t>4.	</a:t>
            </a:r>
            <a:r>
              <a:rPr b="1" lang="pl-PL"/>
              <a:t>Integracja ryzyka w procesy decyzyjne</a:t>
            </a:r>
            <a:endParaRPr b="1"/>
          </a:p>
          <a:p>
            <a:pPr indent="-325755" lvl="0" marL="457200" rtl="0" algn="just">
              <a:spcBef>
                <a:spcPts val="1102"/>
              </a:spcBef>
              <a:spcAft>
                <a:spcPts val="0"/>
              </a:spcAft>
              <a:buSzPct val="100000"/>
              <a:buChar char="•"/>
            </a:pPr>
            <a:r>
              <a:rPr lang="pl-PL"/>
              <a:t>Uwzględnianie zarządzania ryzykiem w planowaniu i realizacji polityk publicznych oraz strategii rozwojowych.</a:t>
            </a:r>
            <a:endParaRPr/>
          </a:p>
          <a:p>
            <a:pPr indent="-325755" lvl="0" marL="457200" rtl="0" algn="just">
              <a:spcBef>
                <a:spcPts val="0"/>
              </a:spcBef>
              <a:spcAft>
                <a:spcPts val="0"/>
              </a:spcAft>
              <a:buSzPct val="100000"/>
              <a:buChar char="•"/>
            </a:pPr>
            <a:r>
              <a:rPr lang="pl-PL"/>
              <a:t>Współpraca międzysektorowa i wielopoziomowa (lokalna, krajowa, globalna).</a:t>
            </a:r>
            <a:endParaRPr/>
          </a:p>
          <a:p>
            <a:pPr indent="0" lvl="0" marL="0" rtl="0" algn="just">
              <a:spcBef>
                <a:spcPts val="1102"/>
              </a:spcBef>
              <a:spcAft>
                <a:spcPts val="0"/>
              </a:spcAft>
              <a:buNone/>
            </a:pPr>
            <a:r>
              <a:rPr lang="pl-PL"/>
              <a:t>5.	</a:t>
            </a:r>
            <a:r>
              <a:rPr b="1" lang="pl-PL"/>
              <a:t>Narzędzia wspierające zarządzanie ryzykie</a:t>
            </a:r>
            <a:r>
              <a:rPr b="1" lang="pl-PL"/>
              <a:t>m</a:t>
            </a:r>
            <a:endParaRPr b="1"/>
          </a:p>
          <a:p>
            <a:pPr indent="-325755" lvl="0" marL="457200" rtl="0" algn="just">
              <a:spcBef>
                <a:spcPts val="1102"/>
              </a:spcBef>
              <a:spcAft>
                <a:spcPts val="0"/>
              </a:spcAft>
              <a:buSzPct val="100000"/>
              <a:buChar char="•"/>
            </a:pPr>
            <a:r>
              <a:rPr lang="pl-PL"/>
              <a:t>Systemy wczesnego ostrzegania i monitoringu danych.</a:t>
            </a:r>
            <a:endParaRPr/>
          </a:p>
          <a:p>
            <a:pPr indent="-325755" lvl="0" marL="457200" rtl="0" algn="just">
              <a:spcBef>
                <a:spcPts val="0"/>
              </a:spcBef>
              <a:spcAft>
                <a:spcPts val="0"/>
              </a:spcAft>
              <a:buSzPct val="100000"/>
              <a:buChar char="•"/>
            </a:pPr>
            <a:r>
              <a:rPr lang="pl-PL"/>
              <a:t>Modele prognostyczne i symulacje scenariuszy rozwoju.</a:t>
            </a:r>
            <a:endParaRPr/>
          </a:p>
          <a:p>
            <a:pPr indent="-325755" lvl="0" marL="457200" rtl="0" algn="just">
              <a:spcBef>
                <a:spcPts val="0"/>
              </a:spcBef>
              <a:spcAft>
                <a:spcPts val="0"/>
              </a:spcAft>
              <a:buSzPct val="100000"/>
              <a:buChar char="•"/>
            </a:pPr>
            <a:r>
              <a:rPr lang="pl-PL"/>
              <a:t>Platformy do analizy ryzyka i raportowania (np. krajowe platformy SDG, międzynarodowe bazy danych).</a:t>
            </a:r>
            <a:endParaRPr/>
          </a:p>
        </p:txBody>
      </p:sp>
      <p:sp>
        <p:nvSpPr>
          <p:cNvPr id="217" name="Google Shape;217;p2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descr="Sustainable green eco city landscape in flat design vector illustration. (Dostarczone przez Getty Images)" id="110" name="Google Shape;110;p13"/>
          <p:cNvPicPr preferRelativeResize="0"/>
          <p:nvPr>
            <p:ph idx="2" type="pic"/>
          </p:nvPr>
        </p:nvPicPr>
        <p:blipFill rotWithShape="1">
          <a:blip r:embed="rId3">
            <a:alphaModFix/>
          </a:blip>
          <a:srcRect b="0" l="18746" r="18746" t="0"/>
          <a:stretch/>
        </p:blipFill>
        <p:spPr>
          <a:xfrm>
            <a:off x="669925" y="0"/>
            <a:ext cx="6835773" cy="4859336"/>
          </a:xfrm>
          <a:prstGeom prst="rect">
            <a:avLst/>
          </a:prstGeom>
          <a:solidFill>
            <a:srgbClr val="F2F2F2"/>
          </a:solidFill>
          <a:ln>
            <a:noFill/>
          </a:ln>
        </p:spPr>
      </p:pic>
      <p:sp>
        <p:nvSpPr>
          <p:cNvPr id="111" name="Google Shape;111;p13"/>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Monitorowanie, planowanie i prognozowanie zrównoważonego rozwoju miasta</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4"/>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t/>
            </a:r>
            <a:endParaRPr/>
          </a:p>
        </p:txBody>
      </p:sp>
      <p:sp>
        <p:nvSpPr>
          <p:cNvPr id="117" name="Google Shape;117;p14"/>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lnSpcReduction="10000"/>
          </a:bodyPr>
          <a:lstStyle/>
          <a:p>
            <a:pPr indent="-137685" lvl="0" marL="251985" rtl="0" algn="just">
              <a:lnSpc>
                <a:spcPct val="133333"/>
              </a:lnSpc>
              <a:spcBef>
                <a:spcPts val="0"/>
              </a:spcBef>
              <a:spcAft>
                <a:spcPts val="0"/>
              </a:spcAft>
              <a:buSzPts val="1800"/>
              <a:buFont typeface="Open Sans"/>
              <a:buNone/>
            </a:pPr>
            <a:r>
              <a:rPr lang="pl-PL"/>
              <a:t>W Agendzie 2030 istotnym zadaniem jest monitorowanie postępów w realizacji Celów Zrównoważonego Rozwoju (SDG), które leży w gestii statystyki publicznej. Proces ten odbywa się na trzech poziomach:</a:t>
            </a:r>
            <a:endParaRPr/>
          </a:p>
          <a:p>
            <a:pPr indent="-342900" lvl="0" marL="457200" rtl="0" algn="just">
              <a:lnSpc>
                <a:spcPct val="133333"/>
              </a:lnSpc>
              <a:spcBef>
                <a:spcPts val="0"/>
              </a:spcBef>
              <a:spcAft>
                <a:spcPts val="0"/>
              </a:spcAft>
              <a:buSzPts val="1800"/>
              <a:buChar char="•"/>
            </a:pPr>
            <a:r>
              <a:rPr b="1" lang="pl-PL"/>
              <a:t>globalnym</a:t>
            </a:r>
            <a:r>
              <a:rPr lang="pl-PL"/>
              <a:t> – koordynowanym przez Komisję Statystyczną ONZ;</a:t>
            </a:r>
            <a:endParaRPr/>
          </a:p>
          <a:p>
            <a:pPr indent="-342900" lvl="0" marL="457200" rtl="0" algn="just">
              <a:lnSpc>
                <a:spcPct val="133333"/>
              </a:lnSpc>
              <a:spcBef>
                <a:spcPts val="0"/>
              </a:spcBef>
              <a:spcAft>
                <a:spcPts val="0"/>
              </a:spcAft>
              <a:buSzPts val="1800"/>
              <a:buChar char="•"/>
            </a:pPr>
            <a:r>
              <a:rPr b="1" lang="pl-PL"/>
              <a:t>regionalnym</a:t>
            </a:r>
            <a:r>
              <a:rPr lang="pl-PL"/>
              <a:t> – za który odpowiadają regionalne agendy ONZ, np. Europejska Komisja Gospodarcza ONZ (UNECE) w naszym rejonie;</a:t>
            </a:r>
            <a:endParaRPr/>
          </a:p>
          <a:p>
            <a:pPr indent="-342900" lvl="0" marL="457200" rtl="0" algn="just">
              <a:lnSpc>
                <a:spcPct val="133333"/>
              </a:lnSpc>
              <a:spcBef>
                <a:spcPts val="0"/>
              </a:spcBef>
              <a:spcAft>
                <a:spcPts val="0"/>
              </a:spcAft>
              <a:buSzPts val="1800"/>
              <a:buChar char="•"/>
            </a:pPr>
            <a:r>
              <a:rPr b="1" lang="pl-PL"/>
              <a:t>krajowym</a:t>
            </a:r>
            <a:r>
              <a:rPr lang="pl-PL"/>
              <a:t> – realizowanym przez narodowe urzędy statystyczne, w Polsce przez GUS.</a:t>
            </a:r>
            <a:endParaRPr/>
          </a:p>
          <a:p>
            <a:pPr indent="-137685" lvl="0" marL="251985" rtl="0" algn="just">
              <a:lnSpc>
                <a:spcPct val="133333"/>
              </a:lnSpc>
              <a:spcBef>
                <a:spcPts val="0"/>
              </a:spcBef>
              <a:spcAft>
                <a:spcPts val="0"/>
              </a:spcAft>
              <a:buSzPts val="1800"/>
              <a:buFont typeface="Open Sans"/>
              <a:buNone/>
            </a:pPr>
            <a:r>
              <a:rPr lang="pl-PL"/>
              <a:t>Do oceny globalnych i regionalnych postępów stosuje się zestaw tzw. wskaźników globalnych (SDG indicators). Dane te są wyliczane przez organizacje międzynarodowe na podstawie oficjalnych informacji dostarczanych przez poszczególne państwa. Szczegółowe dane dla świata, regionów i krajów dostępne są w </a:t>
            </a:r>
            <a:r>
              <a:rPr lang="pl-PL" u="sng">
                <a:solidFill>
                  <a:schemeClr val="hlink"/>
                </a:solidFill>
                <a:hlinkClick r:id="rId3"/>
              </a:rPr>
              <a:t>bazie danych ONZ</a:t>
            </a:r>
            <a:r>
              <a:rPr lang="pl-PL"/>
              <a:t>.</a:t>
            </a:r>
            <a:endParaRPr/>
          </a:p>
          <a:p>
            <a:pPr indent="-137686" lvl="0" marL="251986" rtl="0" algn="l">
              <a:lnSpc>
                <a:spcPct val="133333"/>
              </a:lnSpc>
              <a:spcBef>
                <a:spcPts val="0"/>
              </a:spcBef>
              <a:spcAft>
                <a:spcPts val="0"/>
              </a:spcAft>
              <a:buSzPts val="1800"/>
              <a:buFont typeface="Open Sans"/>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5"/>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Wskaźniki</a:t>
            </a:r>
            <a:r>
              <a:rPr lang="pl-PL"/>
              <a:t> globalne</a:t>
            </a:r>
            <a:endParaRPr/>
          </a:p>
        </p:txBody>
      </p:sp>
      <p:sp>
        <p:nvSpPr>
          <p:cNvPr id="124" name="Google Shape;124;p15"/>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Do oceny globalnych i regionalnych postępów stosuje się zestaw tzw. wskaźników globalnych (SDG indicators). Dane te są wyliczane przez organizacje międzynarodowe na podstawie oficjalnych informacji dostarczanych przez poszczególne państwa. Szczegółowe dane dla świata, regionów i krajów dostępne są w </a:t>
            </a:r>
            <a:r>
              <a:rPr lang="pl-PL" u="sng">
                <a:solidFill>
                  <a:schemeClr val="hlink"/>
                </a:solidFill>
                <a:hlinkClick r:id="rId3"/>
              </a:rPr>
              <a:t>bazie danych ONZ</a:t>
            </a:r>
            <a:r>
              <a:rPr lang="pl-PL"/>
              <a:t>.</a:t>
            </a:r>
            <a:endParaRPr/>
          </a:p>
          <a:p>
            <a:pPr indent="0" lvl="0" marL="0" rtl="0" algn="just">
              <a:spcBef>
                <a:spcPts val="1102"/>
              </a:spcBef>
              <a:spcAft>
                <a:spcPts val="0"/>
              </a:spcAft>
              <a:buNone/>
            </a:pPr>
            <a:r>
              <a:rPr lang="pl-PL"/>
              <a:t>Postępy w realizacji celów są corocznie prezentowane w raportach Sekretarza Generalnego ONZ „Progress towards the Sustainable Development Goals” podczas sesji Forum Politycznego Wysokiego Szczebla (HLPF). HLPF opiera swoją pracę także na Globalnym Raporcie Zrównoważonego Rozwoju, który łączy wiedzę naukową z polityką.</a:t>
            </a:r>
            <a:endParaRPr/>
          </a:p>
        </p:txBody>
      </p:sp>
      <p:sp>
        <p:nvSpPr>
          <p:cNvPr id="125" name="Google Shape;125;p15"/>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Wskaźniki </a:t>
            </a:r>
            <a:r>
              <a:rPr lang="pl-PL"/>
              <a:t>krajowe</a:t>
            </a:r>
            <a:endParaRPr/>
          </a:p>
        </p:txBody>
      </p:sp>
      <p:sp>
        <p:nvSpPr>
          <p:cNvPr id="132" name="Google Shape;132;p16"/>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20000"/>
          </a:bodyPr>
          <a:lstStyle/>
          <a:p>
            <a:pPr indent="0" lvl="0" marL="0" rtl="0" algn="just">
              <a:spcBef>
                <a:spcPts val="1102"/>
              </a:spcBef>
              <a:spcAft>
                <a:spcPts val="0"/>
              </a:spcAft>
              <a:buNone/>
            </a:pPr>
            <a:r>
              <a:rPr lang="pl-PL"/>
              <a:t>Niektóre państwa, w tym Polska, opracowują własne zestawy wskaźników SDG, dostosowane do krajowych priorytetów. GUS, we współpracy z odpowiednim ministerstwem, przygotował taką listę wskaźników, która po konsultacjach została opublikowana w 2018 roku jako część raportu VNR. W 2019 roku zestaw ten został zaktualizowany i lepiej powiązany z krajowymi celami.</a:t>
            </a:r>
            <a:endParaRPr/>
          </a:p>
          <a:p>
            <a:pPr indent="0" lvl="0" marL="0" rtl="0" algn="just">
              <a:spcBef>
                <a:spcPts val="1102"/>
              </a:spcBef>
              <a:spcAft>
                <a:spcPts val="0"/>
              </a:spcAft>
              <a:buNone/>
            </a:pPr>
            <a:r>
              <a:rPr lang="pl-PL"/>
              <a:t>Dane dotyczące zarówno zestawu globalnego, jak i krajowego są dostępne na Platformie SDG prowadzonej przez GUS, która służy do monitorowania realizacji Celów Zrównoważonego Rozwoju w Polsce. Platforma udostępnia informacje, wizualizacje danych oraz materiały dotyczące Agendy 2030 i inicjatyw statystycznych.</a:t>
            </a:r>
            <a:endParaRPr/>
          </a:p>
          <a:p>
            <a:pPr indent="0" lvl="0" marL="0" rtl="0" algn="just">
              <a:spcBef>
                <a:spcPts val="1102"/>
              </a:spcBef>
              <a:spcAft>
                <a:spcPts val="0"/>
              </a:spcAft>
              <a:buNone/>
            </a:pPr>
            <a:r>
              <a:rPr lang="pl-PL"/>
              <a:t>Wskaźniki SDG stanowią bazę dla corocznych raportów analitycznych GUS, które od 2020 roku są regularnie publikowane. Pierwszy z nich – „</a:t>
            </a:r>
            <a:r>
              <a:rPr lang="pl-PL" u="sng">
                <a:solidFill>
                  <a:schemeClr val="hlink"/>
                </a:solidFill>
                <a:hlinkClick r:id="rId3"/>
              </a:rPr>
              <a:t>Polska na drodze zrównoważonego rozwoju Raport 2020</a:t>
            </a:r>
            <a:r>
              <a:rPr lang="pl-PL"/>
              <a:t>” – ukazał się we wrześniu 2020 roku, z okazji 5. rocznicy przyjęcia Agendy 2030, prezentując zmiany i postępy kraju.</a:t>
            </a:r>
            <a:endParaRPr/>
          </a:p>
          <a:p>
            <a:pPr indent="0" lvl="0" marL="0" rtl="0" algn="l">
              <a:spcBef>
                <a:spcPts val="1102"/>
              </a:spcBef>
              <a:spcAft>
                <a:spcPts val="0"/>
              </a:spcAft>
              <a:buNone/>
            </a:pPr>
            <a:r>
              <a:t/>
            </a:r>
            <a:endParaRPr/>
          </a:p>
        </p:txBody>
      </p:sp>
      <p:sp>
        <p:nvSpPr>
          <p:cNvPr id="133" name="Google Shape;133;p1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Monitorowanie w Polsce</a:t>
            </a:r>
            <a:endParaRPr/>
          </a:p>
        </p:txBody>
      </p:sp>
      <p:sp>
        <p:nvSpPr>
          <p:cNvPr id="140" name="Google Shape;140;p17"/>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20000"/>
          </a:bodyPr>
          <a:lstStyle/>
          <a:p>
            <a:pPr indent="0" lvl="0" marL="0" rtl="0" algn="just">
              <a:spcBef>
                <a:spcPts val="1102"/>
              </a:spcBef>
              <a:spcAft>
                <a:spcPts val="0"/>
              </a:spcAft>
              <a:buNone/>
            </a:pPr>
            <a:r>
              <a:rPr lang="pl-PL"/>
              <a:t>W Polsce monitorowanie Celów Zrównoważonego Rozwoju odbywa się wielopoziomowo – porównuje się wyniki krajowe zarówno z globalnymi trendami, jak i ze standardami UE, co ułatwia ocenę postępów na tle państw o podobnych uwarunkowaniach. Raporty publikowane w formie interaktywnych serwisów cyfrowych (np. wrzesień 2021: inkluzywny rozwój) łączą komentarze analityczne z pobieralnymi wykresami, służąc zarówno odbiorcom ogólnym, jak i zaawansowanym użytkownikom.</a:t>
            </a:r>
            <a:endParaRPr/>
          </a:p>
          <a:p>
            <a:pPr indent="0" lvl="0" marL="0" rtl="0" algn="just">
              <a:spcBef>
                <a:spcPts val="1102"/>
              </a:spcBef>
              <a:spcAft>
                <a:spcPts val="0"/>
              </a:spcAft>
              <a:buNone/>
            </a:pPr>
            <a:r>
              <a:rPr lang="pl-PL"/>
              <a:t>Ponieważ standardowe ramy statystyczne nie zawsze pozwalają na szczegółową ocenę lokalnych potrzeb czy zaangażowania konkretnych grup, w Polsce powstały dodatkowe wskaźniki – np. </a:t>
            </a:r>
            <a:r>
              <a:rPr lang="pl-PL" u="sng">
                <a:solidFill>
                  <a:schemeClr val="hlink"/>
                </a:solidFill>
                <a:hlinkClick r:id="rId3"/>
              </a:rPr>
              <a:t>Barometr Wpływu</a:t>
            </a:r>
            <a:r>
              <a:rPr lang="pl-PL"/>
              <a:t> (CSR Consulting + GUS) mierzący wkład biznesu w SDG. GUS został też współtwórcą narzędzia do monitoringu SDG przez sektor prywatny.</a:t>
            </a:r>
            <a:endParaRPr/>
          </a:p>
          <a:p>
            <a:pPr indent="0" lvl="0" marL="0" rtl="0" algn="just">
              <a:spcBef>
                <a:spcPts val="1102"/>
              </a:spcBef>
              <a:spcAft>
                <a:spcPts val="0"/>
              </a:spcAft>
              <a:buNone/>
            </a:pPr>
            <a:r>
              <a:rPr lang="pl-PL"/>
              <a:t>Na poziomie międzynarodowym Polska i Szwecja współprzewodzą od 2018 r. Grupie Sterującej ds. Statystyki dla SDG w ramach UNECE. Jej głównym dziełem jest „Road Map on statistics for SDG” – dokument pomagający krajom organizować proces monitoringu Agendy 2030. Pierwsza edycja (2017) definiowała ramy i zasady, druga (2021) rozwija narzędzia statystyczne oraz precyzuje podejścia do kluczowych problemów.</a:t>
            </a:r>
            <a:endParaRPr/>
          </a:p>
        </p:txBody>
      </p:sp>
      <p:sp>
        <p:nvSpPr>
          <p:cNvPr id="141" name="Google Shape;141;p1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descr="Sustainable green eco city landscape in flat design vector illustration. (Dostarczone przez Getty Images)" id="146" name="Google Shape;146;p18"/>
          <p:cNvPicPr preferRelativeResize="0"/>
          <p:nvPr>
            <p:ph idx="2" type="pic"/>
          </p:nvPr>
        </p:nvPicPr>
        <p:blipFill rotWithShape="1">
          <a:blip r:embed="rId3">
            <a:alphaModFix/>
          </a:blip>
          <a:srcRect b="0" l="18746" r="18746" t="0"/>
          <a:stretch/>
        </p:blipFill>
        <p:spPr>
          <a:xfrm>
            <a:off x="669925" y="0"/>
            <a:ext cx="6835773" cy="4859336"/>
          </a:xfrm>
          <a:prstGeom prst="rect">
            <a:avLst/>
          </a:prstGeom>
          <a:solidFill>
            <a:srgbClr val="F2F2F2"/>
          </a:solidFill>
          <a:ln>
            <a:noFill/>
          </a:ln>
        </p:spPr>
      </p:pic>
      <p:sp>
        <p:nvSpPr>
          <p:cNvPr id="147" name="Google Shape;147;p18"/>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Metody i narzędzia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9"/>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Metody monitorowania SDG</a:t>
            </a:r>
            <a:endParaRPr/>
          </a:p>
        </p:txBody>
      </p:sp>
      <p:sp>
        <p:nvSpPr>
          <p:cNvPr id="154" name="Google Shape;154;p19"/>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10000"/>
          </a:bodyPr>
          <a:lstStyle/>
          <a:p>
            <a:pPr indent="0" lvl="0" marL="0" rtl="0" algn="just">
              <a:spcBef>
                <a:spcPts val="1102"/>
              </a:spcBef>
              <a:spcAft>
                <a:spcPts val="0"/>
              </a:spcAft>
              <a:buNone/>
            </a:pPr>
            <a:r>
              <a:rPr lang="pl-PL"/>
              <a:t>1.	</a:t>
            </a:r>
            <a:r>
              <a:rPr b="1" lang="pl-PL"/>
              <a:t>Zbieranie i analiza danych statystycznych</a:t>
            </a:r>
            <a:r>
              <a:rPr lang="pl-PL"/>
              <a:t> – podstawowa metoda polegająca na systematycznym gromadzeniu i przetwarzaniu danych ilościowych z różnych źródeł.</a:t>
            </a:r>
            <a:endParaRPr/>
          </a:p>
          <a:p>
            <a:pPr indent="0" lvl="0" marL="0" rtl="0" algn="just">
              <a:spcBef>
                <a:spcPts val="1102"/>
              </a:spcBef>
              <a:spcAft>
                <a:spcPts val="0"/>
              </a:spcAft>
              <a:buNone/>
            </a:pPr>
            <a:r>
              <a:rPr lang="pl-PL"/>
              <a:t>2.	</a:t>
            </a:r>
            <a:r>
              <a:rPr b="1" lang="pl-PL"/>
              <a:t>Wskaźniki globalne i krajowe</a:t>
            </a:r>
            <a:r>
              <a:rPr lang="pl-PL"/>
              <a:t> – stosowanie zestawów wskaźników (np. SDG Indicators), które umożliwiają ocenę postępów na poziomie globalnym, regionalnym i krajowym.</a:t>
            </a:r>
            <a:endParaRPr/>
          </a:p>
          <a:p>
            <a:pPr indent="0" lvl="0" marL="0" rtl="0" algn="just">
              <a:spcBef>
                <a:spcPts val="1102"/>
              </a:spcBef>
              <a:spcAft>
                <a:spcPts val="0"/>
              </a:spcAft>
              <a:buNone/>
            </a:pPr>
            <a:r>
              <a:rPr lang="pl-PL"/>
              <a:t>3.	</a:t>
            </a:r>
            <a:r>
              <a:rPr b="1" lang="pl-PL"/>
              <a:t>Przeglądy krajowe</a:t>
            </a:r>
            <a:r>
              <a:rPr lang="pl-PL"/>
              <a:t> (Voluntary National Reviews, VNR) – dobrowolne raporty krajów przedstawiane na forum ONZ, prezentujące stan realizacji SDG i identyfikujące wyzwania.</a:t>
            </a:r>
            <a:endParaRPr/>
          </a:p>
          <a:p>
            <a:pPr indent="0" lvl="0" marL="0" rtl="0" algn="just">
              <a:spcBef>
                <a:spcPts val="1102"/>
              </a:spcBef>
              <a:spcAft>
                <a:spcPts val="0"/>
              </a:spcAft>
              <a:buNone/>
            </a:pPr>
            <a:r>
              <a:rPr lang="pl-PL"/>
              <a:t>4.	</a:t>
            </a:r>
            <a:r>
              <a:rPr b="1" lang="pl-PL"/>
              <a:t>Raporty analityczne i oceny postępu</a:t>
            </a:r>
            <a:r>
              <a:rPr lang="pl-PL"/>
              <a:t> – cykliczne publikacje (np. raporty Sekretarza Generalnego ONZ, raporty Eurostatu, raporty krajowe) podsumowujące stan realizacji celów.</a:t>
            </a:r>
            <a:endParaRPr/>
          </a:p>
          <a:p>
            <a:pPr indent="0" lvl="0" marL="0" rtl="0" algn="just">
              <a:spcBef>
                <a:spcPts val="1102"/>
              </a:spcBef>
              <a:spcAft>
                <a:spcPts val="0"/>
              </a:spcAft>
              <a:buNone/>
            </a:pPr>
            <a:r>
              <a:rPr lang="pl-PL"/>
              <a:t>5.	</a:t>
            </a:r>
            <a:r>
              <a:rPr b="1" lang="pl-PL"/>
              <a:t>Konsultacje społeczne i udział interesariuszy</a:t>
            </a:r>
            <a:r>
              <a:rPr lang="pl-PL"/>
              <a:t> – angażowanie różnych grup społecznych, organizacji i ekspertów w proces monitorowania i oceny postępów.</a:t>
            </a:r>
            <a:endParaRPr/>
          </a:p>
        </p:txBody>
      </p:sp>
      <p:sp>
        <p:nvSpPr>
          <p:cNvPr id="155" name="Google Shape;155;p1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0"/>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Narzędzia monitorowania SDG</a:t>
            </a:r>
            <a:endParaRPr/>
          </a:p>
        </p:txBody>
      </p:sp>
      <p:sp>
        <p:nvSpPr>
          <p:cNvPr id="162" name="Google Shape;162;p20"/>
          <p:cNvSpPr txBox="1"/>
          <p:nvPr>
            <p:ph idx="1" type="body"/>
          </p:nvPr>
        </p:nvSpPr>
        <p:spPr>
          <a:xfrm>
            <a:off x="1025907" y="1979837"/>
            <a:ext cx="8640300" cy="4680000"/>
          </a:xfrm>
          <a:prstGeom prst="rect">
            <a:avLst/>
          </a:prstGeom>
        </p:spPr>
        <p:txBody>
          <a:bodyPr anchorCtr="0" anchor="t" bIns="0" lIns="0" spcFirstLastPara="1" rIns="0" wrap="square" tIns="0">
            <a:normAutofit lnSpcReduction="20000"/>
          </a:bodyPr>
          <a:lstStyle/>
          <a:p>
            <a:pPr indent="0" lvl="0" marL="0" rtl="0" algn="just">
              <a:spcBef>
                <a:spcPts val="1102"/>
              </a:spcBef>
              <a:spcAft>
                <a:spcPts val="0"/>
              </a:spcAft>
              <a:buNone/>
            </a:pPr>
            <a:r>
              <a:rPr lang="pl-PL"/>
              <a:t>1.	</a:t>
            </a:r>
            <a:r>
              <a:rPr b="1" lang="pl-PL"/>
              <a:t>Bazy danych SDG</a:t>
            </a:r>
            <a:r>
              <a:rPr lang="pl-PL"/>
              <a:t> – platformy internetowe gromadzące dane na temat realizacji SDG, np. baza ONZ (https://unstats.un.org/sdgs/indicators/database/), platforma krajowa SDG (np. polska platforma GUS).</a:t>
            </a:r>
            <a:endParaRPr/>
          </a:p>
          <a:p>
            <a:pPr indent="0" lvl="0" marL="0" rtl="0" algn="just">
              <a:spcBef>
                <a:spcPts val="1102"/>
              </a:spcBef>
              <a:spcAft>
                <a:spcPts val="0"/>
              </a:spcAft>
              <a:buNone/>
            </a:pPr>
            <a:r>
              <a:rPr lang="pl-PL"/>
              <a:t>2.	</a:t>
            </a:r>
            <a:r>
              <a:rPr b="1" lang="pl-PL"/>
              <a:t>Systemy wizualizacji danych</a:t>
            </a:r>
            <a:r>
              <a:rPr lang="pl-PL"/>
              <a:t> – narzędzia umożliwiające prezentację danych w formie wykresów, map, dashboardów ułatwiające analizę i komunikację wyników.</a:t>
            </a:r>
            <a:endParaRPr/>
          </a:p>
          <a:p>
            <a:pPr indent="0" lvl="0" marL="0" rtl="0" algn="just">
              <a:spcBef>
                <a:spcPts val="1102"/>
              </a:spcBef>
              <a:spcAft>
                <a:spcPts val="0"/>
              </a:spcAft>
              <a:buNone/>
            </a:pPr>
            <a:r>
              <a:rPr lang="pl-PL"/>
              <a:t>3.	</a:t>
            </a:r>
            <a:r>
              <a:rPr b="1" lang="pl-PL"/>
              <a:t>Zestawy wskaźników</a:t>
            </a:r>
            <a:r>
              <a:rPr lang="pl-PL"/>
              <a:t> – globalne i dostosowane do regionów lub krajów zestawy wskaźników monitorujących postępy w realizacji konkretnych celów.</a:t>
            </a:r>
            <a:endParaRPr/>
          </a:p>
          <a:p>
            <a:pPr indent="0" lvl="0" marL="0" rtl="0" algn="just">
              <a:spcBef>
                <a:spcPts val="1102"/>
              </a:spcBef>
              <a:spcAft>
                <a:spcPts val="0"/>
              </a:spcAft>
              <a:buNone/>
            </a:pPr>
            <a:r>
              <a:rPr lang="pl-PL"/>
              <a:t>4.	</a:t>
            </a:r>
            <a:r>
              <a:rPr b="1" lang="pl-PL"/>
              <a:t>Raporty cyfrowe i publikacje</a:t>
            </a:r>
            <a:r>
              <a:rPr lang="pl-PL"/>
              <a:t> – dokumenty dostępne online podsumowujące dane i analizy, często z interaktywnymi elementami.</a:t>
            </a:r>
            <a:endParaRPr/>
          </a:p>
          <a:p>
            <a:pPr indent="0" lvl="0" marL="0" rtl="0" algn="just">
              <a:spcBef>
                <a:spcPts val="1102"/>
              </a:spcBef>
              <a:spcAft>
                <a:spcPts val="0"/>
              </a:spcAft>
              <a:buNone/>
            </a:pPr>
            <a:r>
              <a:rPr lang="pl-PL"/>
              <a:t>5.	</a:t>
            </a:r>
            <a:r>
              <a:rPr b="1" lang="pl-PL"/>
              <a:t>Platformy wymiany informacji i wiedzy</a:t>
            </a:r>
            <a:r>
              <a:rPr lang="pl-PL"/>
              <a:t> – miejsca online umożliwiające dzielenie się doświadczeniami, dobrymi praktykami oraz wynikami monitoringu między państwami i organizacjami (Ostrowska-Chałupa, 2021).</a:t>
            </a:r>
            <a:endParaRPr/>
          </a:p>
        </p:txBody>
      </p:sp>
      <p:sp>
        <p:nvSpPr>
          <p:cNvPr id="163" name="Google Shape;163;p20"/>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